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332" r:id="rId6"/>
    <p:sldId id="363" r:id="rId7"/>
    <p:sldId id="364" r:id="rId8"/>
    <p:sldId id="365" r:id="rId9"/>
    <p:sldId id="366" r:id="rId10"/>
    <p:sldId id="367" r:id="rId11"/>
    <p:sldId id="333" r:id="rId12"/>
    <p:sldId id="368" r:id="rId13"/>
    <p:sldId id="334" r:id="rId14"/>
    <p:sldId id="369" r:id="rId15"/>
    <p:sldId id="335" r:id="rId16"/>
    <p:sldId id="336" r:id="rId17"/>
    <p:sldId id="337" r:id="rId18"/>
    <p:sldId id="339" r:id="rId19"/>
    <p:sldId id="340" r:id="rId20"/>
    <p:sldId id="341" r:id="rId21"/>
    <p:sldId id="342" r:id="rId22"/>
    <p:sldId id="338" r:id="rId23"/>
    <p:sldId id="37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0FF"/>
    <a:srgbClr val="2974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1259" autoAdjust="0"/>
  </p:normalViewPr>
  <p:slideViewPr>
    <p:cSldViewPr snapToGrid="0">
      <p:cViewPr varScale="1">
        <p:scale>
          <a:sx n="148" d="100"/>
          <a:sy n="148" d="100"/>
        </p:scale>
        <p:origin x="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60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48B4C-2B84-49BC-96D0-5495FBB154FE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DF16B-EBDF-4C6F-982A-ECA451DC6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775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554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786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 err="1"/>
              <a:t>Kde</a:t>
            </a:r>
            <a:r>
              <a:rPr lang="zh-CN" altLang="en-US" sz="1200" b="1" dirty="0"/>
              <a:t>是否显示密度曲线</a:t>
            </a:r>
            <a:endParaRPr lang="en-US" altLang="zh-CN" sz="1200" b="1" dirty="0"/>
          </a:p>
          <a:p>
            <a:r>
              <a:rPr lang="en-US" altLang="zh-CN" sz="1200" b="1" dirty="0"/>
              <a:t>Stat=‘percent’</a:t>
            </a:r>
            <a:r>
              <a:rPr lang="zh-CN" altLang="en-US" sz="1200" b="1" dirty="0"/>
              <a:t>显示百分比，所有柱子之和为</a:t>
            </a:r>
            <a:r>
              <a:rPr lang="en-US" altLang="zh-CN" sz="1200" b="1" dirty="0"/>
              <a:t>100%</a:t>
            </a:r>
          </a:p>
          <a:p>
            <a:endParaRPr lang="en-US" altLang="zh-CN" sz="1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613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利用矩阵条的高度反映数值变量的集中趋势</a:t>
            </a:r>
            <a:endParaRPr lang="en-US" altLang="zh-CN" dirty="0"/>
          </a:p>
          <a:p>
            <a:r>
              <a:rPr lang="zh-CN" altLang="en-US" dirty="0"/>
              <a:t>其中每个柱条的黑色的线条为误差线。误差线源于统计学，表示数据误差</a:t>
            </a:r>
            <a:r>
              <a:rPr lang="en-US" altLang="zh-CN" dirty="0"/>
              <a:t>(</a:t>
            </a:r>
            <a:r>
              <a:rPr lang="zh-CN" altLang="en-US" dirty="0"/>
              <a:t>或不确定性</a:t>
            </a:r>
            <a:r>
              <a:rPr lang="en-US" altLang="zh-CN" dirty="0"/>
              <a:t>)</a:t>
            </a:r>
            <a:r>
              <a:rPr lang="zh-CN" altLang="en-US" dirty="0"/>
              <a:t>范围，以更准确的方式呈现数据。误差线可以用标准差</a:t>
            </a:r>
            <a:r>
              <a:rPr lang="en-US" altLang="zh-CN" dirty="0"/>
              <a:t>(standard </a:t>
            </a:r>
            <a:r>
              <a:rPr lang="en-US" altLang="zh-CN" dirty="0" err="1"/>
              <a:t>deviation,SD</a:t>
            </a:r>
            <a:r>
              <a:rPr lang="en-US" altLang="zh-CN" dirty="0"/>
              <a:t>)</a:t>
            </a:r>
            <a:r>
              <a:rPr lang="zh-CN" altLang="en-US" dirty="0"/>
              <a:t>、标准误</a:t>
            </a:r>
            <a:r>
              <a:rPr lang="en-US" altLang="zh-CN" dirty="0"/>
              <a:t>(standard </a:t>
            </a:r>
            <a:r>
              <a:rPr lang="en-US" altLang="zh-CN" dirty="0" err="1"/>
              <a:t>error,SE</a:t>
            </a:r>
            <a:r>
              <a:rPr lang="en-US" altLang="zh-CN" dirty="0"/>
              <a:t>)</a:t>
            </a:r>
            <a:r>
              <a:rPr lang="zh-CN" altLang="en-US" dirty="0"/>
              <a:t>和置信区间表示，使用时可选用任意一种表示方法并作相应说明即可。当误差线比较“长”时，一般要么是数据离散程度大，要么是数据样本少。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350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如果希望类别放于横坐标，计数值纵坐标显示，将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y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轴换为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x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轴即可。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549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stripplot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()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使用的方法是用少量的随机“抖动”调整分类轴上的点的位置，可以通过设置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'jitter'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参数控制抖动的大小。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swarmplot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()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方法使用防止它们重叠的算法沿着分类轴调整点。可以更好地表示观测的分布，适用于相对较小的数据集。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634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箱线图涉及到</a:t>
            </a:r>
            <a:r>
              <a:rPr lang="en-US" altLang="zh-CN" dirty="0"/>
              <a:t>5</a:t>
            </a:r>
            <a:r>
              <a:rPr lang="zh-CN" altLang="en-US" dirty="0"/>
              <a:t>个统计量，分别是：上限、下限、第一分位数</a:t>
            </a:r>
            <a:r>
              <a:rPr lang="en-US" altLang="zh-CN" dirty="0"/>
              <a:t>Q1</a:t>
            </a:r>
            <a:r>
              <a:rPr lang="zh-CN" altLang="en-US" dirty="0"/>
              <a:t>（下四分位数）、第二分位数</a:t>
            </a:r>
            <a:r>
              <a:rPr lang="en-US" altLang="zh-CN" dirty="0"/>
              <a:t>Q2</a:t>
            </a:r>
            <a:r>
              <a:rPr lang="zh-CN" altLang="en-US" dirty="0"/>
              <a:t>（中位数）、第三分位数</a:t>
            </a:r>
            <a:r>
              <a:rPr lang="en-US" altLang="zh-CN" dirty="0"/>
              <a:t>Q3</a:t>
            </a:r>
            <a:r>
              <a:rPr lang="zh-CN" altLang="en-US" dirty="0"/>
              <a:t>（上四分位数）</a:t>
            </a:r>
          </a:p>
          <a:p>
            <a:r>
              <a:rPr lang="zh-CN" altLang="en-US" dirty="0"/>
              <a:t>四分位距</a:t>
            </a:r>
            <a:r>
              <a:rPr lang="en-US" altLang="zh-CN" dirty="0"/>
              <a:t>IQR</a:t>
            </a:r>
            <a:r>
              <a:rPr lang="zh-CN" altLang="en-US" dirty="0"/>
              <a:t>：就是</a:t>
            </a:r>
            <a:r>
              <a:rPr lang="en-US" altLang="zh-CN" dirty="0"/>
              <a:t>Q3-Q1</a:t>
            </a:r>
            <a:r>
              <a:rPr lang="zh-CN" altLang="en-US" dirty="0"/>
              <a:t>，也就是说上下四分位数的差值。</a:t>
            </a:r>
          </a:p>
          <a:p>
            <a:r>
              <a:rPr lang="zh-CN" altLang="en-US" dirty="0"/>
              <a:t>上下限并不是整个数据样本的最大值和最小值，而是</a:t>
            </a:r>
            <a:r>
              <a:rPr lang="en-US" altLang="zh-CN" dirty="0"/>
              <a:t>Q3+1.5IQR</a:t>
            </a:r>
            <a:r>
              <a:rPr lang="zh-CN" altLang="en-US" dirty="0"/>
              <a:t>（上限）和</a:t>
            </a:r>
            <a:r>
              <a:rPr lang="en-US" altLang="zh-CN" dirty="0"/>
              <a:t>Q1</a:t>
            </a:r>
            <a:r>
              <a:rPr lang="zh-CN" altLang="en-US" dirty="0"/>
              <a:t>－</a:t>
            </a:r>
            <a:r>
              <a:rPr lang="en-US" altLang="zh-CN" dirty="0"/>
              <a:t>1.5IQR</a:t>
            </a:r>
            <a:r>
              <a:rPr lang="zh-CN" altLang="en-US" dirty="0"/>
              <a:t>（下限），上下限之间就是数据样本的正常分布区间，超出上下限就定义为异常值。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556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小提琴图其实是箱线图与核密度图的结合，箱线图展示了分位数的位置，小提琴图则展示了任意位置的密度，通过小提琴图可以知道哪些位置的密度较高。</a:t>
            </a:r>
          </a:p>
          <a:p>
            <a:r>
              <a:rPr lang="zh-CN" altLang="en-US" dirty="0"/>
              <a:t>在图中，白点是中位数，黑色盒型的范围是下四分位点到上四分位点，细黑线表示须。外部形状即为核密度估计。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670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132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华文中宋" pitchFamily="2" charset="-122"/>
                <a:ea typeface="华文中宋" pitchFamily="2" charset="-122"/>
              </a:rPr>
              <a:t>Matplotlib</a:t>
            </a:r>
            <a:r>
              <a:rPr lang="zh-CN" altLang="zh-CN" sz="1200" dirty="0">
                <a:latin typeface="华文中宋" pitchFamily="2" charset="-122"/>
                <a:ea typeface="华文中宋" pitchFamily="2" charset="-122"/>
              </a:rPr>
              <a:t>绘图基本模仿</a:t>
            </a:r>
            <a:r>
              <a:rPr lang="en-US" altLang="zh-CN" sz="1200" dirty="0">
                <a:latin typeface="华文中宋" pitchFamily="2" charset="-122"/>
                <a:ea typeface="华文中宋" pitchFamily="2" charset="-122"/>
              </a:rPr>
              <a:t>MATLAB</a:t>
            </a:r>
            <a:r>
              <a:rPr lang="zh-CN" altLang="zh-CN" sz="1200" dirty="0">
                <a:latin typeface="华文中宋" pitchFamily="2" charset="-122"/>
                <a:ea typeface="华文中宋" pitchFamily="2" charset="-122"/>
              </a:rPr>
              <a:t>绘图库，其绘图风格和</a:t>
            </a:r>
            <a:r>
              <a:rPr lang="en-US" altLang="zh-CN" sz="1200" dirty="0">
                <a:latin typeface="华文中宋" pitchFamily="2" charset="-122"/>
                <a:ea typeface="华文中宋" pitchFamily="2" charset="-122"/>
              </a:rPr>
              <a:t>MATLAB</a:t>
            </a:r>
            <a:r>
              <a:rPr lang="zh-CN" altLang="zh-CN" sz="1200" dirty="0">
                <a:latin typeface="华文中宋" pitchFamily="2" charset="-122"/>
                <a:ea typeface="华文中宋" pitchFamily="2" charset="-122"/>
              </a:rPr>
              <a:t>类似。由于</a:t>
            </a:r>
            <a:r>
              <a:rPr lang="en-US" altLang="zh-CN" sz="1200" dirty="0">
                <a:latin typeface="华文中宋" pitchFamily="2" charset="-122"/>
                <a:ea typeface="华文中宋" pitchFamily="2" charset="-122"/>
              </a:rPr>
              <a:t>MATLAB</a:t>
            </a:r>
            <a:r>
              <a:rPr lang="zh-CN" altLang="zh-CN" sz="1200" dirty="0">
                <a:latin typeface="华文中宋" pitchFamily="2" charset="-122"/>
                <a:ea typeface="华文中宋" pitchFamily="2" charset="-122"/>
              </a:rPr>
              <a:t>绘图风格偏古典，因此，</a:t>
            </a:r>
            <a:r>
              <a:rPr lang="en-US" altLang="zh-CN" sz="1200" dirty="0">
                <a:latin typeface="华文中宋" pitchFamily="2" charset="-122"/>
                <a:ea typeface="华文中宋" pitchFamily="2" charset="-122"/>
              </a:rPr>
              <a:t>Python</a:t>
            </a:r>
            <a:r>
              <a:rPr lang="zh-CN" altLang="zh-CN" sz="1200" dirty="0">
                <a:latin typeface="华文中宋" pitchFamily="2" charset="-122"/>
                <a:ea typeface="华文中宋" pitchFamily="2" charset="-122"/>
              </a:rPr>
              <a:t>开源社区开发了</a:t>
            </a:r>
            <a:r>
              <a:rPr lang="en-US" altLang="zh-CN" sz="1200" dirty="0">
                <a:latin typeface="华文中宋" pitchFamily="2" charset="-122"/>
                <a:ea typeface="华文中宋" pitchFamily="2" charset="-122"/>
              </a:rPr>
              <a:t>Seaborn</a:t>
            </a:r>
            <a:r>
              <a:rPr lang="zh-CN" altLang="zh-CN" sz="1200" dirty="0">
                <a:latin typeface="华文中宋" pitchFamily="2" charset="-122"/>
                <a:ea typeface="华文中宋" pitchFamily="2" charset="-122"/>
              </a:rPr>
              <a:t>绘图模块，对</a:t>
            </a:r>
            <a:r>
              <a:rPr lang="en-US" altLang="zh-CN" sz="1200" dirty="0">
                <a:latin typeface="华文中宋" pitchFamily="2" charset="-122"/>
                <a:ea typeface="华文中宋" pitchFamily="2" charset="-122"/>
              </a:rPr>
              <a:t>Matplotlib</a:t>
            </a:r>
            <a:r>
              <a:rPr lang="zh-CN" altLang="zh-CN" sz="1200" dirty="0">
                <a:latin typeface="华文中宋" pitchFamily="2" charset="-122"/>
                <a:ea typeface="华文中宋" pitchFamily="2" charset="-122"/>
              </a:rPr>
              <a:t>进行封装，绘图效果更符合现代人的审美。</a:t>
            </a:r>
            <a:r>
              <a:rPr lang="zh-CN" altLang="en-US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斯坦福大学提供的</a:t>
            </a:r>
            <a:r>
              <a:rPr lang="en-US" altLang="zh-CN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华文中宋" pitchFamily="2" charset="-122"/>
              <a:ea typeface="华文中宋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617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012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921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33B3"/>
                </a:solidFill>
                <a:effectLst/>
              </a:rPr>
              <a:t>import </a:t>
            </a:r>
            <a:r>
              <a:rPr lang="en-US" altLang="zh-CN" dirty="0"/>
              <a:t>seaborn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as </a:t>
            </a:r>
            <a:r>
              <a:rPr lang="en-US" altLang="zh-CN" dirty="0" err="1"/>
              <a:t>sns</a:t>
            </a:r>
            <a:br>
              <a:rPr lang="en-US" altLang="zh-CN" dirty="0"/>
            </a:br>
            <a:r>
              <a:rPr lang="en-US" altLang="zh-CN" dirty="0">
                <a:solidFill>
                  <a:srgbClr val="0033B3"/>
                </a:solidFill>
                <a:effectLst/>
              </a:rPr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as </a:t>
            </a:r>
            <a:r>
              <a:rPr lang="en-US" altLang="zh-CN" dirty="0"/>
              <a:t>np</a:t>
            </a:r>
            <a:br>
              <a:rPr lang="en-US" altLang="zh-CN" dirty="0"/>
            </a:br>
            <a:r>
              <a:rPr lang="en-US" altLang="zh-CN" dirty="0">
                <a:solidFill>
                  <a:srgbClr val="0033B3"/>
                </a:solidFill>
                <a:effectLst/>
              </a:rPr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as </a:t>
            </a:r>
            <a:r>
              <a:rPr lang="en-US" altLang="zh-CN" dirty="0" err="1"/>
              <a:t>plt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定义一绘图函数，绘制曲线</a:t>
            </a:r>
            <a:r>
              <a:rPr lang="en-US" altLang="zh-CN" i="1" dirty="0">
                <a:solidFill>
                  <a:srgbClr val="8C8C8C"/>
                </a:solidFill>
                <a:effectLst/>
              </a:rPr>
              <a:t>y=cos(x+0.8a)*(9-2a)*flip</a:t>
            </a:r>
            <a:br>
              <a:rPr lang="en-US" altLang="zh-CN" i="1" dirty="0">
                <a:solidFill>
                  <a:srgbClr val="8C8C8C"/>
                </a:solidFill>
                <a:effectLst/>
              </a:rPr>
            </a:br>
            <a:r>
              <a:rPr lang="en-US" altLang="zh-CN" dirty="0">
                <a:solidFill>
                  <a:srgbClr val="0033B3"/>
                </a:solidFill>
                <a:effectLst/>
              </a:rPr>
              <a:t>def </a:t>
            </a:r>
            <a:r>
              <a:rPr lang="en-US" altLang="zh-CN" dirty="0" err="1">
                <a:solidFill>
                  <a:srgbClr val="00627A"/>
                </a:solidFill>
                <a:effectLst/>
              </a:rPr>
              <a:t>sinplot</a:t>
            </a:r>
            <a:r>
              <a:rPr lang="en-US" altLang="zh-CN" dirty="0"/>
              <a:t>(c=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1</a:t>
            </a:r>
            <a:r>
              <a:rPr lang="en-US" altLang="zh-CN" dirty="0"/>
              <a:t>, flip=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2</a:t>
            </a:r>
            <a:r>
              <a:rPr lang="en-US" altLang="zh-CN" dirty="0"/>
              <a:t>):</a:t>
            </a:r>
            <a:br>
              <a:rPr lang="en-US" altLang="zh-CN" dirty="0"/>
            </a:br>
            <a:r>
              <a:rPr lang="en-US" altLang="zh-CN" dirty="0"/>
              <a:t>    x = </a:t>
            </a:r>
            <a:r>
              <a:rPr lang="en-US" altLang="zh-CN" dirty="0" err="1"/>
              <a:t>np.linspace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0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20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50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for </a:t>
            </a:r>
            <a:r>
              <a:rPr lang="en-US" altLang="zh-CN" dirty="0"/>
              <a:t>a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in </a:t>
            </a:r>
            <a:r>
              <a:rPr lang="en-US" altLang="zh-CN" dirty="0">
                <a:solidFill>
                  <a:srgbClr val="000080"/>
                </a:solidFill>
                <a:effectLst/>
              </a:rPr>
              <a:t>range</a:t>
            </a:r>
            <a:r>
              <a:rPr lang="en-US" altLang="zh-CN" dirty="0"/>
              <a:t>(c):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plt.plot</a:t>
            </a:r>
            <a:r>
              <a:rPr lang="en-US" altLang="zh-CN" dirty="0"/>
              <a:t>(x, </a:t>
            </a:r>
            <a:r>
              <a:rPr lang="en-US" altLang="zh-CN" dirty="0" err="1"/>
              <a:t>np.cos</a:t>
            </a:r>
            <a:r>
              <a:rPr lang="en-US" altLang="zh-CN" dirty="0"/>
              <a:t>(x + a * 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0.8</a:t>
            </a:r>
            <a:r>
              <a:rPr lang="en-US" altLang="zh-CN" dirty="0"/>
              <a:t>) * (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9 </a:t>
            </a:r>
            <a:r>
              <a:rPr lang="en-US" altLang="zh-CN" dirty="0"/>
              <a:t>- 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2 </a:t>
            </a:r>
            <a:r>
              <a:rPr lang="en-US" altLang="zh-CN" dirty="0"/>
              <a:t>* a) * flip)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>
                <a:solidFill>
                  <a:srgbClr val="0033B3"/>
                </a:solidFill>
                <a:effectLst/>
              </a:rPr>
              <a:t>if </a:t>
            </a:r>
            <a:r>
              <a:rPr lang="en-US" altLang="zh-CN" dirty="0"/>
              <a:t>__name__ == 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'__main__'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风格设置，不同</a:t>
            </a:r>
            <a:r>
              <a:rPr lang="en-US" altLang="zh-CN" i="1" dirty="0" err="1">
                <a:solidFill>
                  <a:srgbClr val="8C8C8C"/>
                </a:solidFill>
                <a:effectLst/>
              </a:rPr>
              <a:t>contex</a:t>
            </a: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参数</a:t>
            </a:r>
            <a:b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/>
              <a:t>contexts = [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'paper'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'notebook'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'talk'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'poster'</a:t>
            </a:r>
            <a:r>
              <a:rPr lang="en-US" altLang="zh-CN" dirty="0"/>
              <a:t>]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in </a:t>
            </a:r>
            <a:r>
              <a:rPr lang="en-US" altLang="zh-CN" dirty="0">
                <a:solidFill>
                  <a:srgbClr val="000080"/>
                </a:solidFill>
                <a:effectLst/>
              </a:rPr>
              <a:t>range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4</a:t>
            </a:r>
            <a:r>
              <a:rPr lang="en-US" altLang="zh-CN" dirty="0"/>
              <a:t>):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sns.set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660099"/>
                </a:solidFill>
                <a:effectLst/>
              </a:rPr>
              <a:t>context</a:t>
            </a:r>
            <a:r>
              <a:rPr lang="en-US" altLang="zh-CN" dirty="0"/>
              <a:t>=contexts[</a:t>
            </a:r>
            <a:r>
              <a:rPr lang="en-US" altLang="zh-CN" dirty="0" err="1"/>
              <a:t>i</a:t>
            </a:r>
            <a:r>
              <a:rPr lang="en-US" altLang="zh-CN" dirty="0"/>
              <a:t>])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plt.subplot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2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2</a:t>
            </a:r>
            <a:r>
              <a:rPr lang="en-US" altLang="zh-CN" dirty="0"/>
              <a:t>, i+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1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plt.title</a:t>
            </a:r>
            <a:r>
              <a:rPr lang="en-US" altLang="zh-CN" dirty="0"/>
              <a:t>(</a:t>
            </a:r>
            <a:r>
              <a:rPr lang="en-US" altLang="zh-CN" dirty="0" err="1">
                <a:solidFill>
                  <a:srgbClr val="067D17"/>
                </a:solidFill>
                <a:effectLst/>
              </a:rPr>
              <a:t>f'context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=</a:t>
            </a:r>
            <a:r>
              <a:rPr lang="en-US" altLang="zh-CN" dirty="0">
                <a:solidFill>
                  <a:srgbClr val="0037A6"/>
                </a:solidFill>
                <a:effectLst/>
              </a:rPr>
              <a:t>{</a:t>
            </a:r>
            <a:r>
              <a:rPr lang="en-US" altLang="zh-CN" dirty="0"/>
              <a:t>contexts[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en-US" altLang="zh-CN" dirty="0">
                <a:solidFill>
                  <a:srgbClr val="0037A6"/>
                </a:solidFill>
                <a:effectLst/>
              </a:rPr>
              <a:t>}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sinplot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058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33B3"/>
                </a:solidFill>
                <a:effectLst/>
              </a:rPr>
              <a:t>import </a:t>
            </a:r>
            <a:r>
              <a:rPr lang="en-US" altLang="zh-CN" dirty="0"/>
              <a:t>seaborn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as </a:t>
            </a:r>
            <a:r>
              <a:rPr lang="en-US" altLang="zh-CN" dirty="0" err="1"/>
              <a:t>sns</a:t>
            </a:r>
            <a:br>
              <a:rPr lang="en-US" altLang="zh-CN" dirty="0"/>
            </a:br>
            <a:r>
              <a:rPr lang="en-US" altLang="zh-CN" dirty="0">
                <a:solidFill>
                  <a:srgbClr val="0033B3"/>
                </a:solidFill>
                <a:effectLst/>
              </a:rPr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as </a:t>
            </a:r>
            <a:r>
              <a:rPr lang="en-US" altLang="zh-CN" dirty="0"/>
              <a:t>np</a:t>
            </a:r>
            <a:br>
              <a:rPr lang="en-US" altLang="zh-CN" dirty="0"/>
            </a:br>
            <a:r>
              <a:rPr lang="en-US" altLang="zh-CN" dirty="0">
                <a:solidFill>
                  <a:srgbClr val="0033B3"/>
                </a:solidFill>
                <a:effectLst/>
              </a:rPr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as </a:t>
            </a:r>
            <a:r>
              <a:rPr lang="en-US" altLang="zh-CN" dirty="0" err="1"/>
              <a:t>plt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定义一绘图函数，绘制曲线</a:t>
            </a:r>
            <a:r>
              <a:rPr lang="en-US" altLang="zh-CN" i="1" dirty="0">
                <a:solidFill>
                  <a:srgbClr val="8C8C8C"/>
                </a:solidFill>
                <a:effectLst/>
              </a:rPr>
              <a:t>y=cos(x+0.8a)*(9-2a)*flip</a:t>
            </a:r>
            <a:br>
              <a:rPr lang="en-US" altLang="zh-CN" i="1" dirty="0">
                <a:solidFill>
                  <a:srgbClr val="8C8C8C"/>
                </a:solidFill>
                <a:effectLst/>
              </a:rPr>
            </a:br>
            <a:r>
              <a:rPr lang="en-US" altLang="zh-CN" dirty="0">
                <a:solidFill>
                  <a:srgbClr val="0033B3"/>
                </a:solidFill>
                <a:effectLst/>
              </a:rPr>
              <a:t>def </a:t>
            </a:r>
            <a:r>
              <a:rPr lang="en-US" altLang="zh-CN" dirty="0" err="1">
                <a:solidFill>
                  <a:srgbClr val="00627A"/>
                </a:solidFill>
                <a:effectLst/>
              </a:rPr>
              <a:t>sinplot</a:t>
            </a:r>
            <a:r>
              <a:rPr lang="en-US" altLang="zh-CN" dirty="0"/>
              <a:t>(c=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1</a:t>
            </a:r>
            <a:r>
              <a:rPr lang="en-US" altLang="zh-CN" dirty="0"/>
              <a:t>, flip=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2</a:t>
            </a:r>
            <a:r>
              <a:rPr lang="en-US" altLang="zh-CN" dirty="0"/>
              <a:t>):</a:t>
            </a:r>
            <a:br>
              <a:rPr lang="en-US" altLang="zh-CN" dirty="0"/>
            </a:br>
            <a:r>
              <a:rPr lang="en-US" altLang="zh-CN" dirty="0"/>
              <a:t>    x = </a:t>
            </a:r>
            <a:r>
              <a:rPr lang="en-US" altLang="zh-CN" dirty="0" err="1"/>
              <a:t>np.linspace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0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20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50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for </a:t>
            </a:r>
            <a:r>
              <a:rPr lang="en-US" altLang="zh-CN" dirty="0"/>
              <a:t>a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in </a:t>
            </a:r>
            <a:r>
              <a:rPr lang="en-US" altLang="zh-CN" dirty="0">
                <a:solidFill>
                  <a:srgbClr val="000080"/>
                </a:solidFill>
                <a:effectLst/>
              </a:rPr>
              <a:t>range</a:t>
            </a:r>
            <a:r>
              <a:rPr lang="en-US" altLang="zh-CN" dirty="0"/>
              <a:t>(c):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plt.plot</a:t>
            </a:r>
            <a:r>
              <a:rPr lang="en-US" altLang="zh-CN" dirty="0"/>
              <a:t>(x, </a:t>
            </a:r>
            <a:r>
              <a:rPr lang="en-US" altLang="zh-CN" dirty="0" err="1"/>
              <a:t>np.cos</a:t>
            </a:r>
            <a:r>
              <a:rPr lang="en-US" altLang="zh-CN" dirty="0"/>
              <a:t>(x + a * 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0.8</a:t>
            </a:r>
            <a:r>
              <a:rPr lang="en-US" altLang="zh-CN" dirty="0"/>
              <a:t>) * (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9 </a:t>
            </a:r>
            <a:r>
              <a:rPr lang="en-US" altLang="zh-CN" dirty="0"/>
              <a:t>- 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2 </a:t>
            </a:r>
            <a:r>
              <a:rPr lang="en-US" altLang="zh-CN" dirty="0"/>
              <a:t>* a) * flip)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>
                <a:solidFill>
                  <a:srgbClr val="0033B3"/>
                </a:solidFill>
                <a:effectLst/>
              </a:rPr>
              <a:t>if </a:t>
            </a:r>
            <a:r>
              <a:rPr lang="en-US" altLang="zh-CN" dirty="0"/>
              <a:t>__name__ == 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'__main__'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风格设置，不同</a:t>
            </a:r>
            <a:r>
              <a:rPr lang="en-US" altLang="zh-CN" i="1" dirty="0">
                <a:solidFill>
                  <a:srgbClr val="8C8C8C"/>
                </a:solidFill>
                <a:effectLst/>
              </a:rPr>
              <a:t>style</a:t>
            </a: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参数</a:t>
            </a:r>
            <a:b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/>
              <a:t>styles = [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</a:t>
            </a:r>
            <a:r>
              <a:rPr lang="en-US" altLang="zh-CN" dirty="0" err="1">
                <a:solidFill>
                  <a:srgbClr val="067D17"/>
                </a:solidFill>
                <a:effectLst/>
              </a:rPr>
              <a:t>darkgrid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</a:t>
            </a:r>
            <a:r>
              <a:rPr lang="en-US" altLang="zh-CN" dirty="0" err="1">
                <a:solidFill>
                  <a:srgbClr val="067D17"/>
                </a:solidFill>
                <a:effectLst/>
              </a:rPr>
              <a:t>whitegrid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'dark'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'white'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'ticks'</a:t>
            </a:r>
            <a:r>
              <a:rPr lang="en-US" altLang="zh-CN" dirty="0"/>
              <a:t>]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in </a:t>
            </a:r>
            <a:r>
              <a:rPr lang="en-US" altLang="zh-CN" dirty="0">
                <a:solidFill>
                  <a:srgbClr val="000080"/>
                </a:solidFill>
                <a:effectLst/>
              </a:rPr>
              <a:t>range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5</a:t>
            </a:r>
            <a:r>
              <a:rPr lang="en-US" altLang="zh-CN" dirty="0"/>
              <a:t>):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sns.set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660099"/>
                </a:solidFill>
                <a:effectLst/>
              </a:rPr>
              <a:t>context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'poster'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660099"/>
                </a:solidFill>
                <a:effectLst/>
              </a:rPr>
              <a:t>style</a:t>
            </a:r>
            <a:r>
              <a:rPr lang="en-US" altLang="zh-CN" dirty="0"/>
              <a:t>=styles[</a:t>
            </a:r>
            <a:r>
              <a:rPr lang="en-US" altLang="zh-CN" dirty="0" err="1"/>
              <a:t>i</a:t>
            </a:r>
            <a:r>
              <a:rPr lang="en-US" altLang="zh-CN" dirty="0"/>
              <a:t>])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plt.subplot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2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3</a:t>
            </a:r>
            <a:r>
              <a:rPr lang="en-US" altLang="zh-CN" dirty="0"/>
              <a:t>, i+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1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plt.title</a:t>
            </a:r>
            <a:r>
              <a:rPr lang="en-US" altLang="zh-CN" dirty="0"/>
              <a:t>(</a:t>
            </a:r>
            <a:r>
              <a:rPr lang="en-US" altLang="zh-CN" dirty="0" err="1">
                <a:solidFill>
                  <a:srgbClr val="067D17"/>
                </a:solidFill>
                <a:effectLst/>
              </a:rPr>
              <a:t>f'style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=</a:t>
            </a:r>
            <a:r>
              <a:rPr lang="en-US" altLang="zh-CN" dirty="0">
                <a:solidFill>
                  <a:srgbClr val="0037A6"/>
                </a:solidFill>
                <a:effectLst/>
              </a:rPr>
              <a:t>{</a:t>
            </a:r>
            <a:r>
              <a:rPr lang="en-US" altLang="zh-CN" dirty="0"/>
              <a:t>styles[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en-US" altLang="zh-CN" dirty="0">
                <a:solidFill>
                  <a:srgbClr val="0037A6"/>
                </a:solidFill>
                <a:effectLst/>
              </a:rPr>
              <a:t>}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sinplot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338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33B3"/>
                </a:solidFill>
                <a:effectLst/>
              </a:rPr>
              <a:t>import </a:t>
            </a:r>
            <a:r>
              <a:rPr lang="en-US" altLang="zh-CN" dirty="0"/>
              <a:t>seaborn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as </a:t>
            </a:r>
            <a:r>
              <a:rPr lang="en-US" altLang="zh-CN" dirty="0" err="1"/>
              <a:t>sns</a:t>
            </a:r>
            <a:br>
              <a:rPr lang="en-US" altLang="zh-CN" dirty="0"/>
            </a:br>
            <a:r>
              <a:rPr lang="en-US" altLang="zh-CN" dirty="0">
                <a:solidFill>
                  <a:srgbClr val="0033B3"/>
                </a:solidFill>
                <a:effectLst/>
              </a:rPr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as </a:t>
            </a:r>
            <a:r>
              <a:rPr lang="en-US" altLang="zh-CN" dirty="0"/>
              <a:t>np</a:t>
            </a:r>
            <a:br>
              <a:rPr lang="en-US" altLang="zh-CN" dirty="0"/>
            </a:br>
            <a:r>
              <a:rPr lang="en-US" altLang="zh-CN" dirty="0">
                <a:solidFill>
                  <a:srgbClr val="0033B3"/>
                </a:solidFill>
                <a:effectLst/>
              </a:rPr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as </a:t>
            </a:r>
            <a:r>
              <a:rPr lang="en-US" altLang="zh-CN" dirty="0" err="1"/>
              <a:t>plt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定义一绘图函数，绘制曲线</a:t>
            </a:r>
            <a:r>
              <a:rPr lang="en-US" altLang="zh-CN" i="1" dirty="0">
                <a:solidFill>
                  <a:srgbClr val="8C8C8C"/>
                </a:solidFill>
                <a:effectLst/>
              </a:rPr>
              <a:t>y=cos(x+0.8a)*(9-2a)*flip</a:t>
            </a:r>
            <a:br>
              <a:rPr lang="en-US" altLang="zh-CN" i="1" dirty="0">
                <a:solidFill>
                  <a:srgbClr val="8C8C8C"/>
                </a:solidFill>
                <a:effectLst/>
              </a:rPr>
            </a:br>
            <a:r>
              <a:rPr lang="en-US" altLang="zh-CN" dirty="0">
                <a:solidFill>
                  <a:srgbClr val="0033B3"/>
                </a:solidFill>
                <a:effectLst/>
              </a:rPr>
              <a:t>def </a:t>
            </a:r>
            <a:r>
              <a:rPr lang="en-US" altLang="zh-CN" dirty="0" err="1">
                <a:solidFill>
                  <a:srgbClr val="00627A"/>
                </a:solidFill>
                <a:effectLst/>
              </a:rPr>
              <a:t>sinplot</a:t>
            </a:r>
            <a:r>
              <a:rPr lang="en-US" altLang="zh-CN" dirty="0"/>
              <a:t>(c=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1</a:t>
            </a:r>
            <a:r>
              <a:rPr lang="en-US" altLang="zh-CN" dirty="0"/>
              <a:t>, flip=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2</a:t>
            </a:r>
            <a:r>
              <a:rPr lang="en-US" altLang="zh-CN" dirty="0"/>
              <a:t>):</a:t>
            </a:r>
            <a:br>
              <a:rPr lang="en-US" altLang="zh-CN" dirty="0"/>
            </a:br>
            <a:r>
              <a:rPr lang="en-US" altLang="zh-CN" dirty="0"/>
              <a:t>    x = </a:t>
            </a:r>
            <a:r>
              <a:rPr lang="en-US" altLang="zh-CN" dirty="0" err="1"/>
              <a:t>np.linspace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0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20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50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for </a:t>
            </a:r>
            <a:r>
              <a:rPr lang="en-US" altLang="zh-CN" dirty="0"/>
              <a:t>a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in </a:t>
            </a:r>
            <a:r>
              <a:rPr lang="en-US" altLang="zh-CN" dirty="0">
                <a:solidFill>
                  <a:srgbClr val="000080"/>
                </a:solidFill>
                <a:effectLst/>
              </a:rPr>
              <a:t>range</a:t>
            </a:r>
            <a:r>
              <a:rPr lang="en-US" altLang="zh-CN" dirty="0"/>
              <a:t>(c):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plt.plot</a:t>
            </a:r>
            <a:r>
              <a:rPr lang="en-US" altLang="zh-CN" dirty="0"/>
              <a:t>(x, </a:t>
            </a:r>
            <a:r>
              <a:rPr lang="en-US" altLang="zh-CN" dirty="0" err="1"/>
              <a:t>np.cos</a:t>
            </a:r>
            <a:r>
              <a:rPr lang="en-US" altLang="zh-CN" dirty="0"/>
              <a:t>(x + a * 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0.8</a:t>
            </a:r>
            <a:r>
              <a:rPr lang="en-US" altLang="zh-CN" dirty="0"/>
              <a:t>) * (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9 </a:t>
            </a:r>
            <a:r>
              <a:rPr lang="en-US" altLang="zh-CN" dirty="0"/>
              <a:t>- 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2 </a:t>
            </a:r>
            <a:r>
              <a:rPr lang="en-US" altLang="zh-CN" dirty="0"/>
              <a:t>* a) * flip)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>
                <a:solidFill>
                  <a:srgbClr val="0033B3"/>
                </a:solidFill>
                <a:effectLst/>
              </a:rPr>
              <a:t>if </a:t>
            </a:r>
            <a:r>
              <a:rPr lang="en-US" altLang="zh-CN" dirty="0"/>
              <a:t>__name__ == 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'__main__'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i="1" dirty="0">
                <a:solidFill>
                  <a:srgbClr val="8C8C8C"/>
                </a:solidFill>
                <a:effectLst/>
              </a:rPr>
              <a:t># </a:t>
            </a: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风格设置，不同</a:t>
            </a:r>
            <a:r>
              <a:rPr lang="en-US" altLang="zh-CN" i="1" dirty="0">
                <a:solidFill>
                  <a:srgbClr val="8C8C8C"/>
                </a:solidFill>
                <a:effectLst/>
              </a:rPr>
              <a:t>palette</a:t>
            </a: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参数</a:t>
            </a:r>
            <a:b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dirty="0"/>
              <a:t>palettes = [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'pastel'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</a:t>
            </a:r>
            <a:r>
              <a:rPr lang="en-US" altLang="zh-CN" dirty="0" err="1">
                <a:solidFill>
                  <a:srgbClr val="067D17"/>
                </a:solidFill>
                <a:effectLst/>
              </a:rPr>
              <a:t>husl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'Set2'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'flare'</a:t>
            </a:r>
            <a:r>
              <a:rPr lang="en-US" altLang="zh-CN" dirty="0"/>
              <a:t>]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33B3"/>
                </a:solidFill>
                <a:effectLst/>
              </a:rPr>
              <a:t>in </a:t>
            </a:r>
            <a:r>
              <a:rPr lang="en-US" altLang="zh-CN" dirty="0">
                <a:solidFill>
                  <a:srgbClr val="000080"/>
                </a:solidFill>
                <a:effectLst/>
              </a:rPr>
              <a:t>range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4</a:t>
            </a:r>
            <a:r>
              <a:rPr lang="en-US" altLang="zh-CN" dirty="0"/>
              <a:t>):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sns.set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660099"/>
                </a:solidFill>
                <a:effectLst/>
              </a:rPr>
              <a:t>context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'poster'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660099"/>
                </a:solidFill>
                <a:effectLst/>
              </a:rPr>
              <a:t>palette</a:t>
            </a:r>
            <a:r>
              <a:rPr lang="en-US" altLang="zh-CN" dirty="0"/>
              <a:t>=palettes[</a:t>
            </a:r>
            <a:r>
              <a:rPr lang="en-US" altLang="zh-CN" dirty="0" err="1"/>
              <a:t>i</a:t>
            </a:r>
            <a:r>
              <a:rPr lang="en-US" altLang="zh-CN" dirty="0"/>
              <a:t>])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plt.subplot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2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2</a:t>
            </a:r>
            <a:r>
              <a:rPr lang="en-US" altLang="zh-CN" dirty="0"/>
              <a:t>, i+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1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plt.title</a:t>
            </a:r>
            <a:r>
              <a:rPr lang="en-US" altLang="zh-CN" dirty="0"/>
              <a:t>(</a:t>
            </a:r>
            <a:r>
              <a:rPr lang="en-US" altLang="zh-CN" dirty="0" err="1">
                <a:solidFill>
                  <a:srgbClr val="067D17"/>
                </a:solidFill>
                <a:effectLst/>
              </a:rPr>
              <a:t>f'palette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=</a:t>
            </a:r>
            <a:r>
              <a:rPr lang="en-US" altLang="zh-CN" dirty="0">
                <a:solidFill>
                  <a:srgbClr val="0037A6"/>
                </a:solidFill>
                <a:effectLst/>
              </a:rPr>
              <a:t>{</a:t>
            </a:r>
            <a:r>
              <a:rPr lang="en-US" altLang="zh-CN" dirty="0"/>
              <a:t>palettes[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en-US" altLang="zh-CN" dirty="0">
                <a:solidFill>
                  <a:srgbClr val="0037A6"/>
                </a:solidFill>
                <a:effectLst/>
              </a:rPr>
              <a:t>}</a:t>
            </a:r>
            <a:r>
              <a:rPr lang="en-US" altLang="zh-CN" dirty="0">
                <a:solidFill>
                  <a:srgbClr val="067D17"/>
                </a:solidFill>
                <a:effectLst/>
              </a:rPr>
              <a:t>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sinplot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1750EB"/>
                </a:solidFill>
                <a:effectLst/>
              </a:rPr>
              <a:t>5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05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zh-CN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color_palette(palette=</a:t>
            </a:r>
            <a:r>
              <a:rPr lang="it-IT" altLang="zh-CN" b="0" i="0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altLang="zh-CN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, n_colors=</a:t>
            </a:r>
            <a:r>
              <a:rPr lang="it-IT" altLang="zh-CN" b="0" i="0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altLang="zh-CN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, desat=</a:t>
            </a:r>
            <a:r>
              <a:rPr lang="it-IT" altLang="zh-CN" b="0" i="0" dirty="0"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altLang="zh-CN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/>
              <a:t>palette</a:t>
            </a:r>
            <a:r>
              <a:rPr lang="zh-CN" altLang="en-US" dirty="0"/>
              <a:t>：</a:t>
            </a:r>
            <a:r>
              <a:rPr lang="en-US" altLang="zh-CN" dirty="0"/>
              <a:t>None, string, or sequence, optional</a:t>
            </a:r>
            <a:r>
              <a:rPr lang="zh-CN" altLang="en-US" dirty="0"/>
              <a:t>。调色板或者 </a:t>
            </a:r>
            <a:r>
              <a:rPr lang="en-US" altLang="zh-CN" dirty="0"/>
              <a:t>None </a:t>
            </a:r>
            <a:r>
              <a:rPr lang="zh-CN" altLang="en-US" dirty="0"/>
              <a:t>值来返回给当前调色板。如果是序列，输入颜色会被使用，可能会被循环化并降低饱和度。</a:t>
            </a:r>
          </a:p>
          <a:p>
            <a:r>
              <a:rPr lang="en-US" altLang="zh-CN" dirty="0" err="1"/>
              <a:t>n_colors</a:t>
            </a:r>
            <a:r>
              <a:rPr lang="zh-CN" altLang="en-US" dirty="0"/>
              <a:t>：</a:t>
            </a:r>
            <a:r>
              <a:rPr lang="en-US" altLang="zh-CN" dirty="0"/>
              <a:t>int, </a:t>
            </a:r>
            <a:r>
              <a:rPr lang="zh-CN" altLang="en-US" dirty="0"/>
              <a:t>可选。调色板中的颜色数。如果为 </a:t>
            </a:r>
            <a:r>
              <a:rPr lang="en-US" altLang="zh-CN" dirty="0"/>
              <a:t>None</a:t>
            </a:r>
            <a:r>
              <a:rPr lang="zh-CN" altLang="en-US" dirty="0"/>
              <a:t>，则默认值将取决于调色板的指定方式。已命名调色板默认有 </a:t>
            </a:r>
            <a:r>
              <a:rPr lang="en-US" altLang="zh-CN" dirty="0"/>
              <a:t>6 </a:t>
            </a:r>
            <a:r>
              <a:rPr lang="zh-CN" altLang="en-US" dirty="0"/>
              <a:t>种颜色，抓取当前调色板或传递颜色列表不会更改颜色数，除非作出指定。要求比调色板中存在的颜色更多的颜色会导致调色板循环化。</a:t>
            </a:r>
          </a:p>
          <a:p>
            <a:r>
              <a:rPr lang="en-US" altLang="zh-CN" dirty="0" err="1"/>
              <a:t>desat</a:t>
            </a:r>
            <a:r>
              <a:rPr lang="zh-CN" altLang="en-US" dirty="0"/>
              <a:t>：</a:t>
            </a:r>
            <a:r>
              <a:rPr lang="en-US" altLang="zh-CN" dirty="0"/>
              <a:t>float, </a:t>
            </a:r>
            <a:r>
              <a:rPr lang="zh-CN" altLang="en-US" dirty="0"/>
              <a:t>可选。每种颜色的去饱和比例。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190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zh-CN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hls_palette(n_colors=</a:t>
            </a:r>
            <a:r>
              <a:rPr lang="pt-BR" altLang="zh-CN" b="0" i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t-BR" altLang="zh-CN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, h=</a:t>
            </a:r>
            <a:r>
              <a:rPr lang="pt-BR" altLang="zh-CN" b="0" i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pt-BR" altLang="zh-CN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, l=</a:t>
            </a:r>
            <a:r>
              <a:rPr lang="pt-BR" altLang="zh-CN" b="0" i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pt-BR" altLang="zh-CN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, s=</a:t>
            </a:r>
            <a:r>
              <a:rPr lang="pt-BR" altLang="zh-CN" b="0" i="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0.65</a:t>
            </a:r>
            <a:r>
              <a:rPr lang="pt-BR" altLang="zh-CN" b="0" i="0" dirty="0"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i="0" dirty="0"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n_colors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：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int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。</a:t>
            </a:r>
            <a:r>
              <a:rPr lang="zh-CN" altLang="en-US" b="1" dirty="0">
                <a:effectLst/>
              </a:rPr>
              <a:t>调色板中的颜色数</a:t>
            </a:r>
          </a:p>
          <a:p>
            <a:pPr algn="l"/>
            <a:r>
              <a:rPr lang="en-US" altLang="zh-CN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h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：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float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。</a:t>
            </a:r>
            <a:r>
              <a:rPr lang="zh-CN" altLang="en-US" b="1" dirty="0">
                <a:effectLst/>
              </a:rPr>
              <a:t>第一个色调</a:t>
            </a:r>
          </a:p>
          <a:p>
            <a:pPr algn="l"/>
            <a:r>
              <a:rPr lang="en-US" altLang="zh-CN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l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：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float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。</a:t>
            </a:r>
            <a:r>
              <a:rPr lang="zh-CN" altLang="en-US" b="1" dirty="0">
                <a:effectLst/>
              </a:rPr>
              <a:t>亮度</a:t>
            </a:r>
          </a:p>
          <a:p>
            <a:pPr algn="l"/>
            <a:r>
              <a:rPr lang="en-US" altLang="zh-CN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：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float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。</a:t>
            </a:r>
            <a:r>
              <a:rPr lang="zh-CN" altLang="en-US" b="1" dirty="0">
                <a:effectLst/>
              </a:rPr>
              <a:t>饱和度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DF16B-EBDF-4C6F-982A-ECA451DC682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58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1FE14BB-1FB5-4BBA-949C-51D9514D020C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278" y="4231176"/>
            <a:ext cx="2771722" cy="27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80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95847" y="6482419"/>
            <a:ext cx="2154143" cy="274320"/>
          </a:xfrm>
        </p:spPr>
        <p:txBody>
          <a:bodyPr/>
          <a:lstStyle/>
          <a:p>
            <a:fld id="{41FE14BB-1FB5-4BBA-949C-51D9514D020C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6206"/>
            <a:ext cx="2414579" cy="14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0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95847" y="6470704"/>
            <a:ext cx="2154143" cy="274320"/>
          </a:xfrm>
        </p:spPr>
        <p:txBody>
          <a:bodyPr/>
          <a:lstStyle/>
          <a:p>
            <a:fld id="{41FE14BB-1FB5-4BBA-949C-51D9514D020C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934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E14BB-1FB5-4BBA-949C-51D9514D020C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324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95847" y="6470704"/>
            <a:ext cx="2154143" cy="274320"/>
          </a:xfrm>
        </p:spPr>
        <p:txBody>
          <a:bodyPr/>
          <a:lstStyle/>
          <a:p>
            <a:fld id="{41FE14BB-1FB5-4BBA-949C-51D9514D020C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6206"/>
            <a:ext cx="2414579" cy="14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7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95847" y="6470704"/>
            <a:ext cx="2154143" cy="274320"/>
          </a:xfrm>
        </p:spPr>
        <p:txBody>
          <a:bodyPr/>
          <a:lstStyle/>
          <a:p>
            <a:fld id="{41FE14BB-1FB5-4BBA-949C-51D9514D020C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278" y="4231176"/>
            <a:ext cx="2771722" cy="27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95847" y="6477509"/>
            <a:ext cx="2154143" cy="274320"/>
          </a:xfrm>
        </p:spPr>
        <p:txBody>
          <a:bodyPr/>
          <a:lstStyle/>
          <a:p>
            <a:fld id="{41FE14BB-1FB5-4BBA-949C-51D9514D020C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6206"/>
            <a:ext cx="2414579" cy="14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9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95847" y="6470704"/>
            <a:ext cx="2154143" cy="274320"/>
          </a:xfrm>
        </p:spPr>
        <p:txBody>
          <a:bodyPr/>
          <a:lstStyle/>
          <a:p>
            <a:fld id="{41FE14BB-1FB5-4BBA-949C-51D9514D020C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6206"/>
            <a:ext cx="2414579" cy="14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6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95847" y="6470704"/>
            <a:ext cx="2154143" cy="274320"/>
          </a:xfrm>
        </p:spPr>
        <p:txBody>
          <a:bodyPr/>
          <a:lstStyle/>
          <a:p>
            <a:fld id="{41FE14BB-1FB5-4BBA-949C-51D9514D020C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6206"/>
            <a:ext cx="2414579" cy="14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51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95847" y="6470704"/>
            <a:ext cx="2154143" cy="274320"/>
          </a:xfrm>
        </p:spPr>
        <p:txBody>
          <a:bodyPr/>
          <a:lstStyle/>
          <a:p>
            <a:fld id="{41FE14BB-1FB5-4BBA-949C-51D9514D020C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6206"/>
            <a:ext cx="2414579" cy="14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25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5196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5"/>
            <a:ext cx="4389120" cy="4085105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95847" y="6470704"/>
            <a:ext cx="2154143" cy="274320"/>
          </a:xfrm>
        </p:spPr>
        <p:txBody>
          <a:bodyPr/>
          <a:lstStyle/>
          <a:p>
            <a:fld id="{41FE14BB-1FB5-4BBA-949C-51D9514D020C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6206"/>
            <a:ext cx="2414579" cy="14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53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95847" y="6470704"/>
            <a:ext cx="2154143" cy="274320"/>
          </a:xfrm>
        </p:spPr>
        <p:txBody>
          <a:bodyPr/>
          <a:lstStyle/>
          <a:p>
            <a:fld id="{41FE14BB-1FB5-4BBA-949C-51D9514D020C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278" y="4231176"/>
            <a:ext cx="2771722" cy="27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95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95847" y="6465793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1FE14BB-1FB5-4BBA-949C-51D9514D020C}" type="datetimeFigureOut">
              <a:rPr lang="zh-CN" altLang="en-US" smtClean="0"/>
              <a:t>2022/3/26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C4FC91F-385C-486D-82E1-15AFC116E17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21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aborn.apachecn.org/#/README" TargetMode="External"/><Relationship Id="rId5" Type="http://schemas.openxmlformats.org/officeDocument/2006/relationships/hyperlink" Target="https://seaborn.pydata.org/" TargetMode="Externa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61870" y="4960137"/>
            <a:ext cx="7967730" cy="1463040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数据可视化</a:t>
            </a:r>
            <a:r>
              <a:rPr lang="en-US" altLang="zh-CN" dirty="0"/>
              <a:t>---</a:t>
            </a:r>
            <a:br>
              <a:rPr lang="en-US" altLang="zh-CN" dirty="0"/>
            </a:br>
            <a:r>
              <a:rPr lang="en-US" altLang="zh-CN" dirty="0"/>
              <a:t>seaborn</a:t>
            </a:r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3370548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C078A5-D02B-4C7E-A77C-88A20BC8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Seaborn</a:t>
            </a:r>
            <a:r>
              <a:rPr lang="zh-CN" altLang="en-US" dirty="0"/>
              <a:t>轴线设置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8B5884-98EA-4755-A742-DA06DA53C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20334"/>
            <a:ext cx="10765705" cy="1020234"/>
          </a:xfrm>
        </p:spPr>
        <p:txBody>
          <a:bodyPr>
            <a:normAutofit/>
          </a:bodyPr>
          <a:lstStyle/>
          <a:p>
            <a:r>
              <a:rPr lang="en-US" altLang="zh-CN" sz="3200" dirty="0" err="1"/>
              <a:t>despine</a:t>
            </a:r>
            <a:r>
              <a:rPr lang="en-US" altLang="zh-CN" sz="3200" dirty="0"/>
              <a:t>(fig=None, ax=None, top=True, right=True, left=False, bottom=False, offset=None, trim=False)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ADF400-4456-4B76-882D-7BDB1C628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304" y="2840568"/>
            <a:ext cx="6436139" cy="38910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3276136-E1DA-4BC3-B8C2-4E6C352D6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840568"/>
            <a:ext cx="4245893" cy="351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66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43901-BE18-4C62-A608-9EFCC1D6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Seaborn</a:t>
            </a:r>
            <a:r>
              <a:rPr lang="zh-CN" altLang="en-US" dirty="0"/>
              <a:t>的调色板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53BDAB1-E18C-4F1E-8DD7-D3E72254044E}"/>
              </a:ext>
            </a:extLst>
          </p:cNvPr>
          <p:cNvSpPr txBox="1"/>
          <p:nvPr/>
        </p:nvSpPr>
        <p:spPr>
          <a:xfrm>
            <a:off x="8761228" y="2091386"/>
            <a:ext cx="32464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默认的颜色只有十种，</a:t>
            </a:r>
            <a:r>
              <a:rPr lang="en-US" altLang="zh-CN" sz="3200" dirty="0" err="1"/>
              <a:t>hls</a:t>
            </a:r>
            <a:r>
              <a:rPr lang="zh-CN" altLang="en-US" sz="3200" dirty="0"/>
              <a:t>色彩空间提供更多颜色</a:t>
            </a:r>
          </a:p>
        </p:txBody>
      </p:sp>
      <p:pic>
        <p:nvPicPr>
          <p:cNvPr id="24" name="内容占位符 23">
            <a:extLst>
              <a:ext uri="{FF2B5EF4-FFF2-40B4-BE49-F238E27FC236}">
                <a16:creationId xmlns:a16="http://schemas.microsoft.com/office/drawing/2014/main" id="{43D2A5DE-D716-41A7-B12A-5C43DE9F6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3299" y="1892300"/>
            <a:ext cx="7585633" cy="4463638"/>
          </a:xfr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A9328CC-9EB6-4045-8D25-00573A937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21" y="2747506"/>
            <a:ext cx="7544188" cy="80014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E78FDE0-27B1-451C-B203-A1F112493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21" y="3896824"/>
            <a:ext cx="9023814" cy="87634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E7145FA-9ADD-4376-A69C-9848B3C62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21" y="5524045"/>
            <a:ext cx="6039160" cy="831893"/>
          </a:xfrm>
          <a:prstGeom prst="rect">
            <a:avLst/>
          </a:prstGeom>
        </p:spPr>
      </p:pic>
      <p:sp>
        <p:nvSpPr>
          <p:cNvPr id="29" name="内容占位符 3">
            <a:extLst>
              <a:ext uri="{FF2B5EF4-FFF2-40B4-BE49-F238E27FC236}">
                <a16:creationId xmlns:a16="http://schemas.microsoft.com/office/drawing/2014/main" id="{5007ADB5-37D3-4C85-9CD6-14D24F70B51C}"/>
              </a:ext>
            </a:extLst>
          </p:cNvPr>
          <p:cNvSpPr txBox="1">
            <a:spLocks/>
          </p:cNvSpPr>
          <p:nvPr/>
        </p:nvSpPr>
        <p:spPr>
          <a:xfrm>
            <a:off x="8761229" y="5013359"/>
            <a:ext cx="3246473" cy="1423403"/>
          </a:xfrm>
          <a:prstGeom prst="rect">
            <a:avLst/>
          </a:prstGeom>
          <a:noFill/>
        </p:spPr>
        <p:txBody>
          <a:bodyPr vert="horz" wrap="square" lIns="45720" tIns="45720" rIns="45720" bIns="45720" rtlCol="0">
            <a:sp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err="1"/>
              <a:t>hls_palette</a:t>
            </a:r>
            <a:r>
              <a:rPr lang="en-US" altLang="zh-CN" sz="3200" dirty="0"/>
              <a:t>()</a:t>
            </a:r>
            <a:r>
              <a:rPr lang="zh-CN" altLang="en-US" sz="3200" dirty="0"/>
              <a:t>函数可改变颜色的亮度和饱和度</a:t>
            </a:r>
          </a:p>
        </p:txBody>
      </p:sp>
    </p:spTree>
    <p:extLst>
      <p:ext uri="{BB962C8B-B14F-4D97-AF65-F5344CB8AC3E}">
        <p14:creationId xmlns:p14="http://schemas.microsoft.com/office/powerpoint/2010/main" val="1468714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50996C-77DC-4475-8464-31D9D911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Seaborn</a:t>
            </a:r>
            <a:r>
              <a:rPr lang="zh-CN" altLang="en-US" dirty="0"/>
              <a:t>的调色板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3A648D-C3E2-4E4B-B4E5-B1948ED6AB66}"/>
              </a:ext>
            </a:extLst>
          </p:cNvPr>
          <p:cNvSpPr txBox="1"/>
          <p:nvPr/>
        </p:nvSpPr>
        <p:spPr>
          <a:xfrm>
            <a:off x="9488081" y="1805114"/>
            <a:ext cx="253763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颜色后加</a:t>
            </a:r>
            <a:r>
              <a:rPr lang="en-US" altLang="zh-CN" sz="2800" dirty="0"/>
              <a:t>s</a:t>
            </a:r>
            <a:r>
              <a:rPr lang="zh-CN" altLang="en-US" sz="2800" dirty="0"/>
              <a:t>实现颜色渐变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在调色板名称后添加 “</a:t>
            </a:r>
            <a:r>
              <a:rPr lang="en-US" altLang="zh-CN" sz="2800" dirty="0"/>
              <a:t>_r” </a:t>
            </a:r>
            <a:r>
              <a:rPr lang="zh-CN" altLang="en-US" sz="2800" dirty="0"/>
              <a:t>来倒置顺序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在调色板名称后添加“</a:t>
            </a:r>
            <a:r>
              <a:rPr lang="en-US" altLang="zh-CN" sz="2800" dirty="0"/>
              <a:t>_d” </a:t>
            </a:r>
            <a:r>
              <a:rPr lang="zh-CN" altLang="en-US" sz="2800" dirty="0"/>
              <a:t>设置深色模式</a:t>
            </a:r>
            <a:endParaRPr lang="en-US" altLang="zh-CN" sz="2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18A467E-0E35-4D7E-AC7A-77B8BA87D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02" y="1738651"/>
            <a:ext cx="8591992" cy="453413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B5D973E-3ED1-410E-970D-1245B231D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75" y="2290459"/>
            <a:ext cx="8715307" cy="8320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DC73B59-8B8E-49B5-9899-5B4E82FE2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74" y="3871351"/>
            <a:ext cx="8715307" cy="80353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F78D75D-8058-4517-9CC0-87B89C0D17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25" y="5345719"/>
            <a:ext cx="8696256" cy="77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35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C61D6-A731-45CF-9FD2-64117A294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Seaborn</a:t>
            </a:r>
            <a:r>
              <a:rPr lang="zh-CN" altLang="en-US" dirty="0"/>
              <a:t>绘图</a:t>
            </a:r>
            <a:r>
              <a:rPr lang="en-US" altLang="zh-CN" dirty="0"/>
              <a:t>-titanic</a:t>
            </a:r>
            <a:r>
              <a:rPr lang="zh-CN" altLang="en-US" dirty="0"/>
              <a:t>乘客数据可视化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E11A8C-AB90-4DC1-B048-749169D98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084832"/>
            <a:ext cx="9662868" cy="38662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F35C475-0781-4325-9C2D-E1650A6E7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187" y="2366432"/>
            <a:ext cx="4049713" cy="43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58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ED05C-C76B-4001-8581-BFB68695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titanic</a:t>
            </a:r>
            <a:r>
              <a:rPr lang="zh-CN" altLang="en-US" dirty="0"/>
              <a:t>乘客数据可视化</a:t>
            </a:r>
            <a:r>
              <a:rPr lang="en-US" altLang="zh-CN" dirty="0"/>
              <a:t>-</a:t>
            </a:r>
            <a:r>
              <a:rPr lang="zh-CN" altLang="en-US" dirty="0"/>
              <a:t>数据预处理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A12728F-C309-4FD1-9A3E-05AE8B646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1803400"/>
            <a:ext cx="10811124" cy="4504635"/>
          </a:xfrm>
        </p:spPr>
      </p:pic>
    </p:spTree>
    <p:extLst>
      <p:ext uri="{BB962C8B-B14F-4D97-AF65-F5344CB8AC3E}">
        <p14:creationId xmlns:p14="http://schemas.microsoft.com/office/powerpoint/2010/main" val="2322675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D7BC31-E4F3-46A9-B57D-9C7591A4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年龄分布可视化</a:t>
            </a:r>
            <a:r>
              <a:rPr lang="en-US" altLang="zh-CN" dirty="0"/>
              <a:t>(</a:t>
            </a:r>
            <a:r>
              <a:rPr lang="zh-CN" altLang="en-US" dirty="0"/>
              <a:t>直方图、密度图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9F7122-C578-43AD-8330-A93D68787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1772674"/>
            <a:ext cx="9220674" cy="13145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9D3F2F-FF17-4638-946B-16F477D6C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2736712"/>
            <a:ext cx="7035800" cy="408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64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D7902-5F58-40FE-BBFA-EA1A62AFA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837672" cy="1499616"/>
          </a:xfrm>
        </p:spPr>
        <p:txBody>
          <a:bodyPr/>
          <a:lstStyle/>
          <a:p>
            <a:r>
              <a:rPr lang="zh-CN" altLang="en-US" dirty="0"/>
              <a:t>各等舱男女乘客的生存情况</a:t>
            </a:r>
            <a:r>
              <a:rPr lang="en-US" altLang="zh-CN" dirty="0"/>
              <a:t>(</a:t>
            </a:r>
            <a:r>
              <a:rPr lang="zh-CN" altLang="en-US" dirty="0"/>
              <a:t>条状图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E36E559-BBD8-4EDF-8027-8E6C67FD1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128" y="1699132"/>
            <a:ext cx="9720262" cy="1242528"/>
          </a:xfr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1E393C-CA9F-4277-A623-43997079B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610" y="2665010"/>
            <a:ext cx="7171089" cy="415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44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25762-AC65-4967-9E7C-6B1CD41A8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94" y="580983"/>
            <a:ext cx="11235605" cy="1499616"/>
          </a:xfrm>
        </p:spPr>
        <p:txBody>
          <a:bodyPr/>
          <a:lstStyle/>
          <a:p>
            <a:r>
              <a:rPr lang="zh-CN" altLang="en-US" dirty="0"/>
              <a:t>分类型展示不同城市上船人数</a:t>
            </a:r>
            <a:r>
              <a:rPr lang="en-US" altLang="zh-CN" dirty="0"/>
              <a:t>(</a:t>
            </a:r>
            <a:r>
              <a:rPr lang="zh-CN" altLang="en-US" dirty="0"/>
              <a:t>计数图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424506F-0660-4383-95A2-A56FCF51B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1294" y="1811304"/>
            <a:ext cx="9227024" cy="1308167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F414F2-CC0B-43EA-842D-CC2F98B17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699" y="2750956"/>
            <a:ext cx="7642225" cy="40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02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25762-AC65-4967-9E7C-6B1CD41A8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297672" cy="1499616"/>
          </a:xfrm>
        </p:spPr>
        <p:txBody>
          <a:bodyPr/>
          <a:lstStyle/>
          <a:p>
            <a:r>
              <a:rPr lang="zh-CN" altLang="en-US" dirty="0"/>
              <a:t>分类型展示不同城市上船的票价分布</a:t>
            </a:r>
            <a:r>
              <a:rPr lang="en-US" altLang="zh-CN" dirty="0"/>
              <a:t>(</a:t>
            </a:r>
            <a:r>
              <a:rPr lang="zh-CN" altLang="en-US" dirty="0"/>
              <a:t>散点图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CD05EB5-C94F-40AA-9644-5738F6BBF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3003" y="1916201"/>
            <a:ext cx="10877253" cy="970932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AB6F413-0D77-4457-B58C-FF17AABCC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034" y="2568959"/>
            <a:ext cx="7456828" cy="42551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00BEC7D-D11E-49EA-BB71-A2EA9F4DA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03" y="2268077"/>
            <a:ext cx="11408833" cy="30088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909A8C8-2070-424D-A6D8-F41CAF06D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7034" y="2568959"/>
            <a:ext cx="7526866" cy="42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3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25762-AC65-4967-9E7C-6B1CD41A8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166836" cy="1499616"/>
          </a:xfrm>
        </p:spPr>
        <p:txBody>
          <a:bodyPr/>
          <a:lstStyle/>
          <a:p>
            <a:r>
              <a:rPr lang="zh-CN" altLang="en-US" dirty="0"/>
              <a:t>分类展示不同船舱乘客年龄情况</a:t>
            </a:r>
            <a:r>
              <a:rPr lang="en-US" altLang="zh-CN" dirty="0"/>
              <a:t>(</a:t>
            </a:r>
            <a:r>
              <a:rPr lang="zh-CN" altLang="en-US" dirty="0"/>
              <a:t>箱线图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60022CF-825B-48E9-B88F-E0033E2DE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75" y="3043165"/>
            <a:ext cx="3612122" cy="2365962"/>
          </a:xfrm>
          <a:prstGeom prst="rect">
            <a:avLst/>
          </a:prstGeom>
        </p:spPr>
      </p:pic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B139FC5B-99FD-4002-87DF-F5EC8E19D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9188" y="1859948"/>
            <a:ext cx="9720262" cy="1062681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991D1F-0C79-4817-899A-1E0721F5B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841" y="2595826"/>
            <a:ext cx="7880722" cy="423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6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seaborn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6A0533-46D9-48D1-B2BB-0772DAE68AC0}"/>
              </a:ext>
            </a:extLst>
          </p:cNvPr>
          <p:cNvSpPr txBox="1"/>
          <p:nvPr/>
        </p:nvSpPr>
        <p:spPr>
          <a:xfrm>
            <a:off x="683568" y="1848582"/>
            <a:ext cx="7197877" cy="4518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Seaborn: statistical data visualization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>
              <a:lnSpc>
                <a:spcPct val="13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构建在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Matplotlib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之上；支持</a:t>
            </a:r>
            <a:r>
              <a:rPr lang="en-US" altLang="zh-CN" sz="2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Numpy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Pandas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en-US" altLang="zh-CN" sz="2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DataFrame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；支持来自于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SciPy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2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SatasModels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的统计结果；自带许多定制主题和高级接口；用尽可能少的代码和参数绘制漂亮的图表；提供了一些简单的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来直接可视化数据。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Seaborn</a:t>
            </a:r>
            <a:r>
              <a:rPr lang="zh-CN" altLang="en-US" sz="28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是</a:t>
            </a:r>
            <a:r>
              <a:rPr lang="en-US" altLang="zh-CN" sz="28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Matplotlib</a:t>
            </a:r>
            <a:r>
              <a:rPr lang="zh-CN" altLang="en-US" sz="28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的补充，而非替代物。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D6F4A4-CA45-40C4-A22A-9E2C3F061E2D}"/>
              </a:ext>
            </a:extLst>
          </p:cNvPr>
          <p:cNvSpPr/>
          <p:nvPr/>
        </p:nvSpPr>
        <p:spPr>
          <a:xfrm>
            <a:off x="8086726" y="2724275"/>
            <a:ext cx="40290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3200" b="1" dirty="0">
                <a:solidFill>
                  <a:srgbClr val="EF8354"/>
                </a:solidFill>
                <a:latin typeface="JetBrains Mono" pitchFamily="2" charset="0"/>
                <a:ea typeface="等线" panose="02010600030101010101" pitchFamily="2" charset="-122"/>
              </a:rPr>
              <a:t>import </a:t>
            </a:r>
            <a:r>
              <a:rPr lang="en-US" altLang="zh-CN" sz="3200" dirty="0">
                <a:solidFill>
                  <a:srgbClr val="2D3142"/>
                </a:solidFill>
                <a:latin typeface="JetBrains Mono" pitchFamily="2" charset="0"/>
                <a:ea typeface="等线" panose="02010600030101010101" pitchFamily="2" charset="-122"/>
              </a:rPr>
              <a:t>seaborn</a:t>
            </a:r>
            <a:r>
              <a:rPr lang="zh-CN" altLang="zh-CN" sz="3200" dirty="0">
                <a:solidFill>
                  <a:srgbClr val="2D3142"/>
                </a:solidFill>
                <a:latin typeface="JetBrains Mono" pitchFamily="2" charset="0"/>
                <a:ea typeface="等线" panose="02010600030101010101" pitchFamily="2" charset="-122"/>
              </a:rPr>
              <a:t> </a:t>
            </a:r>
            <a:r>
              <a:rPr lang="zh-CN" altLang="zh-CN" sz="3200" b="1" dirty="0">
                <a:solidFill>
                  <a:srgbClr val="EF8354"/>
                </a:solidFill>
                <a:latin typeface="JetBrains Mono" pitchFamily="2" charset="0"/>
                <a:ea typeface="等线" panose="02010600030101010101" pitchFamily="2" charset="-122"/>
              </a:rPr>
              <a:t>as </a:t>
            </a:r>
            <a:r>
              <a:rPr lang="en-US" altLang="zh-CN" sz="3200" dirty="0" err="1">
                <a:solidFill>
                  <a:srgbClr val="2D3142"/>
                </a:solidFill>
                <a:latin typeface="JetBrains Mono" pitchFamily="2" charset="0"/>
                <a:ea typeface="等线" panose="02010600030101010101" pitchFamily="2" charset="-122"/>
              </a:rPr>
              <a:t>sns</a:t>
            </a:r>
            <a:endParaRPr lang="zh-CN" altLang="zh-CN" sz="3200" dirty="0">
              <a:solidFill>
                <a:srgbClr val="2D3142"/>
              </a:solidFill>
              <a:latin typeface="JetBrains Mono" pitchFamily="2" charset="0"/>
              <a:ea typeface="等线" panose="02010600030101010101" pitchFamily="2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C2E03B2D-C24C-4BF0-908E-3A79E372D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8029" y="1848582"/>
            <a:ext cx="2559843" cy="73414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1C37B91-01BE-42D7-9A8A-CB65CFC4474C}"/>
              </a:ext>
            </a:extLst>
          </p:cNvPr>
          <p:cNvSpPr txBox="1"/>
          <p:nvPr/>
        </p:nvSpPr>
        <p:spPr>
          <a:xfrm>
            <a:off x="8086726" y="3509324"/>
            <a:ext cx="40290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hlinkClick r:id="rId5"/>
              </a:rPr>
              <a:t>seaborn: statistical data visualization — seaborn 0.11.2 documentation (pydata.org)</a:t>
            </a:r>
            <a:endParaRPr lang="zh-CN" altLang="en-US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506456E-A3CA-4C15-B117-457EF82A7EDC}"/>
              </a:ext>
            </a:extLst>
          </p:cNvPr>
          <p:cNvSpPr txBox="1"/>
          <p:nvPr/>
        </p:nvSpPr>
        <p:spPr>
          <a:xfrm>
            <a:off x="8086726" y="5005268"/>
            <a:ext cx="35504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hlinkClick r:id="rId6"/>
              </a:rPr>
              <a:t>seaborn 0.9 </a:t>
            </a:r>
            <a:r>
              <a:rPr lang="zh-CN" altLang="en-US" sz="2400" dirty="0">
                <a:hlinkClick r:id="rId6"/>
              </a:rPr>
              <a:t>中文文档 </a:t>
            </a:r>
            <a:r>
              <a:rPr lang="en-US" altLang="zh-CN" sz="2400" dirty="0">
                <a:hlinkClick r:id="rId6"/>
              </a:rPr>
              <a:t>(apachecn.org)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323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414FC-A6E0-4F52-BE51-93C61A1FC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158768" cy="1499616"/>
          </a:xfrm>
        </p:spPr>
        <p:txBody>
          <a:bodyPr/>
          <a:lstStyle/>
          <a:p>
            <a:r>
              <a:rPr lang="zh-CN" altLang="en-US" dirty="0"/>
              <a:t>分类型展示不同登船城市乘客年龄情况</a:t>
            </a:r>
            <a:r>
              <a:rPr lang="en-US" altLang="zh-CN" dirty="0"/>
              <a:t>(</a:t>
            </a:r>
            <a:r>
              <a:rPr lang="zh-CN" altLang="en-US" dirty="0"/>
              <a:t>小提琴图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675B7F-6FC4-4CE4-AB27-85DA0E28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21" y="1877665"/>
            <a:ext cx="11299234" cy="10922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78878A-91CD-4E8B-B672-99FF75E90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317" y="2632635"/>
            <a:ext cx="7225668" cy="42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42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414FC-A6E0-4F52-BE51-93C61A1FC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214576" cy="1499616"/>
          </a:xfrm>
        </p:spPr>
        <p:txBody>
          <a:bodyPr/>
          <a:lstStyle/>
          <a:p>
            <a:r>
              <a:rPr lang="zh-CN" altLang="en-US" dirty="0"/>
              <a:t>分类展示不同登船城市乘客的生存情况和仓位分布</a:t>
            </a:r>
            <a:r>
              <a:rPr lang="en-US" altLang="zh-CN" dirty="0"/>
              <a:t>(</a:t>
            </a:r>
            <a:r>
              <a:rPr lang="zh-CN" altLang="en-US" dirty="0"/>
              <a:t>热力图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989DF10-E5FB-4BA3-A89D-F7067B76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40" y="1865512"/>
            <a:ext cx="10166941" cy="45082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C23E12-CBD8-4E8E-BA93-7F63A1D53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663" y="2972848"/>
            <a:ext cx="6678068" cy="386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05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A6733-E622-4B53-AAF5-EF8546C4A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</a:t>
            </a:r>
            <a:r>
              <a:rPr lang="zh-CN" altLang="en-US" dirty="0"/>
              <a:t>组合分析</a:t>
            </a:r>
            <a:r>
              <a:rPr lang="en-US" altLang="zh-CN" dirty="0"/>
              <a:t>(</a:t>
            </a:r>
            <a:r>
              <a:rPr lang="zh-CN" altLang="en-US" dirty="0"/>
              <a:t>多图网格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7781900-7D71-4C77-84A9-941DF6974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99" y="1752664"/>
            <a:ext cx="8661845" cy="35688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D783FC-06ED-4BD9-BE32-3526631AA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29" y="2621029"/>
            <a:ext cx="7628463" cy="402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0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99FED-DB93-464F-84D7-4D2F1B086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Seaborn</a:t>
            </a:r>
            <a:r>
              <a:rPr lang="zh-CN" altLang="en-US" dirty="0"/>
              <a:t>绘图</a:t>
            </a:r>
            <a:r>
              <a:rPr lang="en-US" altLang="zh-CN" dirty="0"/>
              <a:t>-</a:t>
            </a:r>
            <a:r>
              <a:rPr lang="zh-CN" altLang="en-US" dirty="0"/>
              <a:t>其他例子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BE947D-E185-46C4-9320-4E0C5470B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3200" dirty="0"/>
              <a:t>学生数据可视化分析</a:t>
            </a:r>
            <a:endParaRPr lang="en-US" altLang="zh-CN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3200" dirty="0"/>
              <a:t>iris</a:t>
            </a:r>
            <a:r>
              <a:rPr lang="zh-CN" altLang="en-US" sz="3200" dirty="0"/>
              <a:t>数据集可视化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见例子源码</a:t>
            </a:r>
          </a:p>
        </p:txBody>
      </p:sp>
    </p:spTree>
    <p:extLst>
      <p:ext uri="{BB962C8B-B14F-4D97-AF65-F5344CB8AC3E}">
        <p14:creationId xmlns:p14="http://schemas.microsoft.com/office/powerpoint/2010/main" val="97820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seaborn </a:t>
            </a:r>
            <a:r>
              <a:rPr lang="zh-CN" altLang="en-US" dirty="0"/>
              <a:t>的功能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944451" y="1751527"/>
            <a:ext cx="10672293" cy="4846749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0"/>
              </a:spcBef>
            </a:pPr>
            <a:r>
              <a:rPr lang="zh-CN" altLang="en-US" sz="3200" b="1" dirty="0">
                <a:latin typeface="+mn-ea"/>
              </a:rPr>
              <a:t>计算多变量间关系的面向数据集接口</a:t>
            </a:r>
          </a:p>
          <a:p>
            <a:pPr marL="342900" lvl="1" indent="-342900">
              <a:spcBef>
                <a:spcPts val="0"/>
              </a:spcBef>
            </a:pPr>
            <a:r>
              <a:rPr lang="zh-CN" altLang="en-US" sz="3200" b="1" dirty="0">
                <a:latin typeface="+mn-ea"/>
              </a:rPr>
              <a:t>可视化类别变量的观测与统计</a:t>
            </a:r>
          </a:p>
          <a:p>
            <a:pPr marL="342900" lvl="1" indent="-342900">
              <a:spcBef>
                <a:spcPts val="0"/>
              </a:spcBef>
            </a:pPr>
            <a:r>
              <a:rPr lang="zh-CN" altLang="en-US" sz="3200" b="1" dirty="0">
                <a:latin typeface="+mn-ea"/>
              </a:rPr>
              <a:t>可视化单变量或多变量分布并与其子数据集比较</a:t>
            </a:r>
          </a:p>
          <a:p>
            <a:pPr marL="342900" lvl="1" indent="-342900">
              <a:spcBef>
                <a:spcPts val="0"/>
              </a:spcBef>
            </a:pPr>
            <a:r>
              <a:rPr lang="zh-CN" altLang="en-US" sz="3200" b="1" dirty="0">
                <a:latin typeface="+mn-ea"/>
              </a:rPr>
              <a:t>控制线性回归的不同因变量并进行参数估计与作图</a:t>
            </a:r>
          </a:p>
          <a:p>
            <a:pPr marL="342900" lvl="1" indent="-342900">
              <a:spcBef>
                <a:spcPts val="0"/>
              </a:spcBef>
            </a:pPr>
            <a:r>
              <a:rPr lang="zh-CN" altLang="en-US" sz="3200" b="1" dirty="0">
                <a:latin typeface="+mn-ea"/>
              </a:rPr>
              <a:t>对复杂数据进行易行的整体结构可视化</a:t>
            </a:r>
          </a:p>
          <a:p>
            <a:pPr marL="342900" lvl="1" indent="-342900">
              <a:spcBef>
                <a:spcPts val="0"/>
              </a:spcBef>
            </a:pPr>
            <a:r>
              <a:rPr lang="zh-CN" altLang="en-US" sz="3200" b="1" dirty="0">
                <a:latin typeface="+mn-ea"/>
              </a:rPr>
              <a:t>对多表统计图的制作高度抽象并简化可视化过程</a:t>
            </a:r>
          </a:p>
          <a:p>
            <a:pPr marL="342900" lvl="1" indent="-342900">
              <a:spcBef>
                <a:spcPts val="0"/>
              </a:spcBef>
            </a:pPr>
            <a:r>
              <a:rPr lang="zh-CN" altLang="en-US" sz="3200" b="1" dirty="0">
                <a:latin typeface="+mn-ea"/>
              </a:rPr>
              <a:t>提供多个内建主题渲染 </a:t>
            </a:r>
            <a:r>
              <a:rPr lang="en-US" altLang="zh-CN" sz="3200" b="1" dirty="0">
                <a:latin typeface="+mn-ea"/>
              </a:rPr>
              <a:t>matplotlib </a:t>
            </a:r>
            <a:r>
              <a:rPr lang="zh-CN" altLang="en-US" sz="3200" b="1" dirty="0">
                <a:latin typeface="+mn-ea"/>
              </a:rPr>
              <a:t>的图像样式</a:t>
            </a:r>
          </a:p>
          <a:p>
            <a:pPr marL="342900" lvl="1" indent="-342900">
              <a:spcBef>
                <a:spcPts val="0"/>
              </a:spcBef>
            </a:pPr>
            <a:r>
              <a:rPr lang="zh-CN" altLang="en-US" sz="3200" b="1" dirty="0">
                <a:latin typeface="+mn-ea"/>
              </a:rPr>
              <a:t>提供调色板工具生动再现数据</a:t>
            </a:r>
          </a:p>
        </p:txBody>
      </p:sp>
    </p:spTree>
    <p:extLst>
      <p:ext uri="{BB962C8B-B14F-4D97-AF65-F5344CB8AC3E}">
        <p14:creationId xmlns:p14="http://schemas.microsoft.com/office/powerpoint/2010/main" val="46476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Seaborn</a:t>
            </a:r>
            <a:r>
              <a:rPr lang="zh-CN" altLang="en-US" dirty="0"/>
              <a:t>中的绘图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C4C3F6-3689-48AE-A4AA-7405E1B1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462" y="1965739"/>
            <a:ext cx="9599164" cy="4343621"/>
          </a:xfrm>
          <a:prstGeom prst="rect">
            <a:avLst/>
          </a:prstGeom>
          <a:noFill/>
        </p:spPr>
      </p:pic>
      <p:sp>
        <p:nvSpPr>
          <p:cNvPr id="6" name="内容占位符 7">
            <a:extLst>
              <a:ext uri="{FF2B5EF4-FFF2-40B4-BE49-F238E27FC236}">
                <a16:creationId xmlns:a16="http://schemas.microsoft.com/office/drawing/2014/main" id="{7BD7598D-1CB6-4D49-BD0B-A5B4DB954102}"/>
              </a:ext>
            </a:extLst>
          </p:cNvPr>
          <p:cNvSpPr txBox="1">
            <a:spLocks/>
          </p:cNvSpPr>
          <p:nvPr/>
        </p:nvSpPr>
        <p:spPr>
          <a:xfrm>
            <a:off x="1024128" y="1890336"/>
            <a:ext cx="3131879" cy="89603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Font typeface="Wingdings 3" pitchFamily="18" charset="2"/>
              <a:buNone/>
            </a:pP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087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DA3DFF-BB1D-46D6-8A06-209FCBC6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Seaborn</a:t>
            </a:r>
            <a:r>
              <a:rPr lang="zh-CN" altLang="en-US" dirty="0"/>
              <a:t>的风格设置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FB9A86-C031-4850-A6F9-A48C10B2A4E1}"/>
              </a:ext>
            </a:extLst>
          </p:cNvPr>
          <p:cNvSpPr txBox="1"/>
          <p:nvPr/>
        </p:nvSpPr>
        <p:spPr>
          <a:xfrm>
            <a:off x="777026" y="1814728"/>
            <a:ext cx="1102002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set(context='notebook', style='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darkgrid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', palette='deep', font='sans-serif',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font_scale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=1,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color_codes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=True,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rc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=None)</a:t>
            </a:r>
            <a:endParaRPr lang="zh-CN" altLang="en-US" sz="3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19FEF2-C47F-4B14-8F33-9C7D4BF7B961}"/>
              </a:ext>
            </a:extLst>
          </p:cNvPr>
          <p:cNvSpPr txBox="1"/>
          <p:nvPr/>
        </p:nvSpPr>
        <p:spPr>
          <a:xfrm>
            <a:off x="897227" y="3074608"/>
            <a:ext cx="1102002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context</a:t>
            </a:r>
            <a:r>
              <a:rPr lang="zh-CN" altLang="en-US" sz="3200" dirty="0"/>
              <a:t>：值为</a:t>
            </a:r>
            <a:r>
              <a:rPr lang="en-US" altLang="zh-CN" sz="3200" dirty="0"/>
              <a:t>None</a:t>
            </a:r>
            <a:r>
              <a:rPr lang="zh-CN" altLang="en-US" sz="3200" dirty="0"/>
              <a:t>或</a:t>
            </a:r>
            <a:r>
              <a:rPr lang="en-US" altLang="zh-CN" sz="3200" dirty="0"/>
              <a:t>{‘paper’, ‘notebook’, ‘talk’, ‘poster’}</a:t>
            </a:r>
            <a:r>
              <a:rPr lang="zh-CN" altLang="en-US" sz="3200" dirty="0"/>
              <a:t>中的一种</a:t>
            </a:r>
            <a:r>
              <a:rPr lang="en-US" altLang="zh-CN" sz="3200" dirty="0"/>
              <a:t>,</a:t>
            </a:r>
            <a:r>
              <a:rPr lang="zh-CN" altLang="en-US" sz="3200" dirty="0"/>
              <a:t> 缺省值为</a:t>
            </a:r>
            <a:r>
              <a:rPr lang="en-US" altLang="zh-CN" sz="3200" dirty="0"/>
              <a:t>‘notebook’</a:t>
            </a:r>
            <a:r>
              <a:rPr lang="zh-CN" altLang="en-US" sz="3200" dirty="0"/>
              <a:t>。用于获取控制打印元素缩放的参数，会影响标签、线条等绘图其他元素的大小，但不会影响整体样式。通过设置</a:t>
            </a:r>
            <a:r>
              <a:rPr lang="en-US" altLang="zh-CN" sz="3200" dirty="0"/>
              <a:t>matplotlib </a:t>
            </a:r>
            <a:r>
              <a:rPr lang="en-US" altLang="zh-CN" sz="3200" dirty="0" err="1"/>
              <a:t>rcParams</a:t>
            </a:r>
            <a:r>
              <a:rPr lang="en-US" altLang="zh-CN" sz="3200" dirty="0"/>
              <a:t> </a:t>
            </a:r>
            <a:r>
              <a:rPr lang="zh-CN" altLang="en-US" sz="3200" dirty="0"/>
              <a:t>系统实现。</a:t>
            </a: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44154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77403-2617-44A6-A6D6-48C912B35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Seaborn</a:t>
            </a:r>
            <a:r>
              <a:rPr lang="zh-CN" altLang="en-US" dirty="0"/>
              <a:t>的风格设置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20F8B7-5153-43EB-9355-1E0F21E5A3FE}"/>
              </a:ext>
            </a:extLst>
          </p:cNvPr>
          <p:cNvSpPr txBox="1"/>
          <p:nvPr/>
        </p:nvSpPr>
        <p:spPr>
          <a:xfrm>
            <a:off x="777026" y="1814728"/>
            <a:ext cx="1102002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set(context='notebook', style='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darkgrid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', palette='deep', font='sans-serif',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font_scale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=1,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color_codes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=True,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rc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=None)</a:t>
            </a:r>
            <a:endParaRPr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C167B3-C8D0-48C5-AB74-DA3FFDF64C58}"/>
              </a:ext>
            </a:extLst>
          </p:cNvPr>
          <p:cNvSpPr txBox="1"/>
          <p:nvPr/>
        </p:nvSpPr>
        <p:spPr>
          <a:xfrm>
            <a:off x="897227" y="3074608"/>
            <a:ext cx="1102002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style:</a:t>
            </a:r>
            <a:r>
              <a:rPr lang="zh-CN" altLang="en-US" sz="3200" dirty="0"/>
              <a:t>五种可供选择的主题。</a:t>
            </a:r>
            <a:r>
              <a:rPr lang="en-US" altLang="zh-CN" sz="3200" dirty="0" err="1"/>
              <a:t>darkgrid</a:t>
            </a:r>
            <a:r>
              <a:rPr lang="zh-CN" altLang="en-US" sz="3200" dirty="0"/>
              <a:t>（灰色网格）、</a:t>
            </a:r>
            <a:r>
              <a:rPr lang="en-US" altLang="zh-CN" sz="3200" dirty="0" err="1"/>
              <a:t>whitegrid</a:t>
            </a:r>
            <a:r>
              <a:rPr lang="zh-CN" altLang="en-US" sz="3200" dirty="0"/>
              <a:t>（白色网格）、</a:t>
            </a:r>
            <a:r>
              <a:rPr lang="en-US" altLang="zh-CN" sz="3200" dirty="0"/>
              <a:t>dark</a:t>
            </a:r>
            <a:r>
              <a:rPr lang="zh-CN" altLang="en-US" sz="3200" dirty="0"/>
              <a:t>（黑色）、</a:t>
            </a:r>
            <a:r>
              <a:rPr lang="en-US" altLang="zh-CN" sz="3200" dirty="0"/>
              <a:t>white</a:t>
            </a:r>
            <a:r>
              <a:rPr lang="zh-CN" altLang="en-US" sz="3200" dirty="0"/>
              <a:t>（白色）、</a:t>
            </a:r>
            <a:r>
              <a:rPr lang="en-US" altLang="zh-CN" sz="3200" dirty="0"/>
              <a:t>ticks</a:t>
            </a:r>
            <a:r>
              <a:rPr lang="zh-CN" altLang="en-US" sz="3200" dirty="0"/>
              <a:t>（十字）。它会影响诸如坐标轴的颜色，网格默认是否开启和其他自定义元素。</a:t>
            </a: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palette </a:t>
            </a:r>
            <a:r>
              <a:rPr lang="zh-CN" altLang="en-US" sz="3200" dirty="0">
                <a:latin typeface="Times New Roman" pitchFamily="18" charset="0"/>
                <a:cs typeface="Times New Roman" pitchFamily="18" charset="0"/>
              </a:rPr>
              <a:t>：配色方案。可使用</a:t>
            </a:r>
            <a:r>
              <a:rPr lang="en-US" altLang="zh-CN" sz="3200" dirty="0"/>
              <a:t>6</a:t>
            </a:r>
            <a:r>
              <a:rPr lang="zh-CN" altLang="en-US" sz="3200" dirty="0"/>
              <a:t>个默认的颜色循环主题：</a:t>
            </a:r>
            <a:r>
              <a:rPr lang="en-US" altLang="zh-CN" sz="3200" dirty="0"/>
              <a:t>deep</a:t>
            </a:r>
            <a:r>
              <a:rPr lang="zh-CN" altLang="en-US" sz="3200" dirty="0"/>
              <a:t>、</a:t>
            </a:r>
            <a:r>
              <a:rPr lang="en-US" altLang="zh-CN" sz="3200" dirty="0"/>
              <a:t>muted</a:t>
            </a:r>
            <a:r>
              <a:rPr lang="zh-CN" altLang="en-US" sz="3200" dirty="0"/>
              <a:t>、</a:t>
            </a:r>
            <a:r>
              <a:rPr lang="en-US" altLang="zh-CN" sz="3200" dirty="0"/>
              <a:t>pastel</a:t>
            </a:r>
            <a:r>
              <a:rPr lang="zh-CN" altLang="en-US" sz="3200" dirty="0"/>
              <a:t>、</a:t>
            </a:r>
            <a:r>
              <a:rPr lang="en-US" altLang="zh-CN" sz="3200" dirty="0"/>
              <a:t>bright</a:t>
            </a:r>
            <a:r>
              <a:rPr lang="zh-CN" altLang="en-US" sz="3200" dirty="0"/>
              <a:t>、</a:t>
            </a:r>
            <a:r>
              <a:rPr lang="en-US" altLang="zh-CN" sz="3200" dirty="0"/>
              <a:t>dark</a:t>
            </a:r>
            <a:r>
              <a:rPr lang="zh-CN" altLang="en-US" sz="3200" dirty="0"/>
              <a:t>、</a:t>
            </a:r>
            <a:r>
              <a:rPr lang="en-US" altLang="zh-CN" sz="3200" dirty="0"/>
              <a:t>colorblind</a:t>
            </a:r>
            <a:r>
              <a:rPr lang="zh-CN" altLang="en-US" sz="3200" dirty="0"/>
              <a:t>。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145470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2459F-FBF1-4E2E-A1A8-548765D6E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风格设置示例</a:t>
            </a:r>
            <a:r>
              <a:rPr lang="en-US" altLang="zh-CN" dirty="0"/>
              <a:t>-context</a:t>
            </a:r>
            <a:endParaRPr lang="zh-CN" altLang="en-US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2FF3357E-F664-40B6-AC4D-AEC47B42B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6556" y="1679824"/>
            <a:ext cx="9110843" cy="5083201"/>
          </a:xfrm>
        </p:spPr>
      </p:pic>
    </p:spTree>
    <p:extLst>
      <p:ext uri="{BB962C8B-B14F-4D97-AF65-F5344CB8AC3E}">
        <p14:creationId xmlns:p14="http://schemas.microsoft.com/office/powerpoint/2010/main" val="3826539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2459F-FBF1-4E2E-A1A8-548765D6E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风格设置示例</a:t>
            </a:r>
            <a:r>
              <a:rPr lang="en-US" altLang="zh-CN" dirty="0"/>
              <a:t>-style</a:t>
            </a:r>
            <a:endParaRPr lang="zh-CN" altLang="en-US" dirty="0"/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8B32D642-B70F-41D9-86DE-8105C8261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7180" y="1570892"/>
            <a:ext cx="9296251" cy="5256738"/>
          </a:xfrm>
        </p:spPr>
      </p:pic>
    </p:spTree>
    <p:extLst>
      <p:ext uri="{BB962C8B-B14F-4D97-AF65-F5344CB8AC3E}">
        <p14:creationId xmlns:p14="http://schemas.microsoft.com/office/powerpoint/2010/main" val="3778810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2459F-FBF1-4E2E-A1A8-548765D6E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风格设置示例</a:t>
            </a:r>
            <a:r>
              <a:rPr lang="en-US" altLang="zh-CN" dirty="0"/>
              <a:t>-palette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B3FE5FA-C947-4694-BECA-609BDF7C6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2226" y="1594339"/>
            <a:ext cx="9222943" cy="5228407"/>
          </a:xfrm>
        </p:spPr>
      </p:pic>
    </p:spTree>
    <p:extLst>
      <p:ext uri="{BB962C8B-B14F-4D97-AF65-F5344CB8AC3E}">
        <p14:creationId xmlns:p14="http://schemas.microsoft.com/office/powerpoint/2010/main" val="2661830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题2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2" id="{47390D41-DFBA-4525-BB8B-DD8D86D2C20E}" vid="{5C48A7B8-FDF7-485C-85FB-CAD10E7D553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5280</TotalTime>
  <Words>1872</Words>
  <Application>Microsoft Office PowerPoint</Application>
  <PresentationFormat>宽屏</PresentationFormat>
  <Paragraphs>95</Paragraphs>
  <Slides>23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-apple-system</vt:lpstr>
      <vt:lpstr>JetBrains Mono</vt:lpstr>
      <vt:lpstr>等线</vt:lpstr>
      <vt:lpstr>华文仿宋</vt:lpstr>
      <vt:lpstr>华文中宋</vt:lpstr>
      <vt:lpstr>宋体</vt:lpstr>
      <vt:lpstr>微软雅黑</vt:lpstr>
      <vt:lpstr>微软雅黑 Light</vt:lpstr>
      <vt:lpstr>Arial</vt:lpstr>
      <vt:lpstr>Consolas</vt:lpstr>
      <vt:lpstr>Source Sans Pro</vt:lpstr>
      <vt:lpstr>Times New Roman</vt:lpstr>
      <vt:lpstr>Tw Cen MT</vt:lpstr>
      <vt:lpstr>Tw Cen MT Condensed</vt:lpstr>
      <vt:lpstr>Wingdings 3</vt:lpstr>
      <vt:lpstr>主题2</vt:lpstr>
      <vt:lpstr>Python数据可视化--- seaborn简介</vt:lpstr>
      <vt:lpstr>什么是seaborn</vt:lpstr>
      <vt:lpstr>seaborn 的功能</vt:lpstr>
      <vt:lpstr>Seaborn中的绘图</vt:lpstr>
      <vt:lpstr>Seaborn的风格设置</vt:lpstr>
      <vt:lpstr>Seaborn的风格设置</vt:lpstr>
      <vt:lpstr>风格设置示例-context</vt:lpstr>
      <vt:lpstr>风格设置示例-style</vt:lpstr>
      <vt:lpstr>风格设置示例-palette</vt:lpstr>
      <vt:lpstr>Seaborn轴线设置</vt:lpstr>
      <vt:lpstr>Seaborn的调色板</vt:lpstr>
      <vt:lpstr>Seaborn的调色板</vt:lpstr>
      <vt:lpstr>Seaborn绘图-titanic乘客数据可视化</vt:lpstr>
      <vt:lpstr>titanic乘客数据可视化-数据预处理</vt:lpstr>
      <vt:lpstr>年龄分布可视化(直方图、密度图)</vt:lpstr>
      <vt:lpstr>各等舱男女乘客的生存情况(条状图)</vt:lpstr>
      <vt:lpstr>分类型展示不同城市上船人数(计数图)</vt:lpstr>
      <vt:lpstr>分类型展示不同城市上船的票价分布(散点图)</vt:lpstr>
      <vt:lpstr>分类展示不同船舱乘客年龄情况(箱线图)</vt:lpstr>
      <vt:lpstr>分类型展示不同登船城市乘客年龄情况(小提琴图)</vt:lpstr>
      <vt:lpstr>分类展示不同登船城市乘客的生存情况和仓位分布(热力图)</vt:lpstr>
      <vt:lpstr>8组合分析(多图网格)</vt:lpstr>
      <vt:lpstr>Seaborn绘图-其他例子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文件操作</dc:title>
  <dc:creator>秦 珀石</dc:creator>
  <cp:lastModifiedBy>秦 珀石</cp:lastModifiedBy>
  <cp:revision>117</cp:revision>
  <dcterms:created xsi:type="dcterms:W3CDTF">2020-05-26T06:10:45Z</dcterms:created>
  <dcterms:modified xsi:type="dcterms:W3CDTF">2022-03-27T15:03:27Z</dcterms:modified>
</cp:coreProperties>
</file>